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1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C036-FD6C-9F4E-B033-D42228B76186}" type="datetimeFigureOut">
              <a:rPr lang="en-US" smtClean="0"/>
              <a:t>2014-09-28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5CA9-8D34-8D40-AC71-A6FD3037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.kr/p/ePXpR5" TargetMode="External"/><Relationship Id="rId4" Type="http://schemas.openxmlformats.org/officeDocument/2006/relationships/hyperlink" Target="http:/i-biology.net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tonie_van_Leeuwenhoek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Brown_(botanist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://en.wikipedia.org/wiki/Brownian_motion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Remak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hyperlink" Target="http://amoebamike.wordpress.com/2009/10/06/spontaneous-generation-a-brief-history-of-disproving-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flic.kr/p/bNNM6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flic.kr/p/bNNM6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flic.kr/p/7W7J3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flic.kr/p/7W7J3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flic.kr/p/daWn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flic.kr/p/daWn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lhldigital.lindahall.org/cdm/ref/collection/nat_hist/id/0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0" y="2162"/>
            <a:ext cx="9144000" cy="6855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 dirty="0" smtClean="0">
                <a:solidFill>
                  <a:schemeClr val="bg2">
                    <a:lumMod val="25000"/>
                  </a:schemeClr>
                </a:solidFill>
              </a:rPr>
              <a:t>Cell </a:t>
            </a:r>
          </a:p>
          <a:p>
            <a:r>
              <a:rPr kumimoji="1" lang="en-US" altLang="ja-JP" sz="16600" b="1" dirty="0" smtClean="0">
                <a:solidFill>
                  <a:schemeClr val="bg2">
                    <a:lumMod val="25000"/>
                  </a:schemeClr>
                </a:solidFill>
              </a:rPr>
              <a:t>Theory</a:t>
            </a:r>
            <a:endParaRPr kumimoji="1" lang="ja-JP" altLang="en-US" sz="1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/>
              <a:t>Image: Cells by Filter Forge on Flickr </a:t>
            </a:r>
            <a:r>
              <a:rPr kumimoji="1" lang="en-US" altLang="ja-JP" sz="1200" dirty="0" smtClean="0">
                <a:hlinkClick r:id="rId3"/>
              </a:rPr>
              <a:t>http</a:t>
            </a:r>
            <a:r>
              <a:rPr kumimoji="1" lang="en-US" altLang="ja-JP" sz="1200" dirty="0">
                <a:hlinkClick r:id="rId3"/>
              </a:rPr>
              <a:t>://flic.kr/p/</a:t>
            </a:r>
            <a:r>
              <a:rPr kumimoji="1" lang="en-US" altLang="ja-JP" sz="1200" dirty="0" smtClean="0">
                <a:hlinkClick r:id="rId3"/>
              </a:rPr>
              <a:t>ePXpR5</a:t>
            </a:r>
            <a:r>
              <a:rPr kumimoji="1" lang="en-US" altLang="ja-JP" sz="1200" dirty="0" smtClean="0"/>
              <a:t> </a:t>
            </a:r>
            <a:endParaRPr kumimoji="1" lang="ja-JP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63248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Stephen Taylor</a:t>
            </a:r>
          </a:p>
          <a:p>
            <a:r>
              <a:rPr kumimoji="1" lang="en-US" altLang="ja-JP" sz="3600" dirty="0" err="1" smtClean="0"/>
              <a:t>i-Biology.net</a:t>
            </a:r>
            <a:endParaRPr kumimoji="1" lang="ja-JP" altLang="en-US" sz="3600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791200"/>
            <a:ext cx="1066800" cy="9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620"/>
            <a:ext cx="9149989" cy="6868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E6E0EC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1676</a:t>
            </a:r>
            <a:endParaRPr kumimoji="1" lang="ja-JP" alt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358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800000"/>
                </a:solidFill>
              </a:rPr>
              <a:t>van Leeuwenhoek</a:t>
            </a:r>
            <a:r>
              <a:rPr kumimoji="1" lang="en-US" altLang="ja-JP" sz="2000" dirty="0" smtClean="0">
                <a:solidFill>
                  <a:srgbClr val="800000"/>
                </a:solidFill>
              </a:rPr>
              <a:t>, a master microscope maker</a:t>
            </a:r>
            <a:r>
              <a:rPr kumimoji="1" lang="en-US" altLang="ja-JP" sz="2000" dirty="0" smtClean="0"/>
              <a:t> </a:t>
            </a:r>
            <a:r>
              <a:rPr kumimoji="1" lang="en-US" altLang="ja-JP" sz="2400" b="1" dirty="0" smtClean="0"/>
              <a:t>identifies “animalcules” </a:t>
            </a:r>
            <a:r>
              <a:rPr kumimoji="1" lang="en-US" altLang="ja-JP" sz="2000" dirty="0" smtClean="0"/>
              <a:t>and becomes the father of microbiology.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2096125" y="3301177"/>
            <a:ext cx="5638800" cy="1446550"/>
          </a:xfrm>
          <a:prstGeom prst="rect">
            <a:avLst/>
          </a:prstGeom>
          <a:solidFill>
            <a:srgbClr val="E6E0EC">
              <a:alpha val="7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i="1" dirty="0" smtClean="0"/>
              <a:t>All living things are made of cells. </a:t>
            </a:r>
            <a:endParaRPr kumimoji="1" lang="ja-JP" alt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2300125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hlinkClick r:id="rId3"/>
              </a:rPr>
              <a:t>http://en.wikipedia.org/wiki/</a:t>
            </a:r>
            <a:r>
              <a:rPr lang="en-US" altLang="ja-JP" dirty="0" smtClean="0">
                <a:hlinkClick r:id="rId3"/>
              </a:rPr>
              <a:t>Antonie_van_Leeuwenhoek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628644"/>
            <a:ext cx="39624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2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291"/>
            <a:ext cx="3048000" cy="4599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81001"/>
            <a:ext cx="4559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Robert Brown</a:t>
            </a:r>
            <a:r>
              <a:rPr lang="en-US" altLang="ja-JP" sz="1200" dirty="0"/>
              <a:t>: </a:t>
            </a:r>
            <a:r>
              <a:rPr lang="en-US" altLang="ja-JP" sz="1200" dirty="0">
                <a:hlinkClick r:id="rId3"/>
              </a:rPr>
              <a:t>http://en.wikipedia.org/wiki/Robert_Brown_(botanist</a:t>
            </a:r>
            <a:r>
              <a:rPr lang="en-US" altLang="ja-JP" sz="1200" dirty="0" smtClean="0"/>
              <a:t>) </a:t>
            </a:r>
            <a:endParaRPr lang="ja-JP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52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1833</a:t>
            </a:r>
            <a:endParaRPr kumimoji="1" lang="ja-JP" alt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76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Robert Brown </a:t>
            </a:r>
            <a:r>
              <a:rPr kumimoji="1" lang="en-US" altLang="ja-JP" sz="2400" b="1" dirty="0" smtClean="0"/>
              <a:t>names</a:t>
            </a:r>
            <a:r>
              <a:rPr kumimoji="1" lang="en-US" altLang="ja-JP" sz="2000" dirty="0" smtClean="0"/>
              <a:t> the </a:t>
            </a:r>
            <a:r>
              <a:rPr kumimoji="1" lang="en-US" altLang="ja-JP" sz="2400" b="1" dirty="0" smtClean="0"/>
              <a:t>cell nucleus</a:t>
            </a:r>
            <a:r>
              <a:rPr kumimoji="1" lang="en-US" altLang="ja-JP" sz="2000" dirty="0" smtClean="0"/>
              <a:t>. </a:t>
            </a:r>
          </a:p>
          <a:p>
            <a:r>
              <a:rPr kumimoji="1" lang="en-US" altLang="ja-JP" sz="2000" i="1" dirty="0" smtClean="0"/>
              <a:t>Cells are the smallest units of life. </a:t>
            </a:r>
            <a:endParaRPr kumimoji="1" lang="ja-JP" altLang="en-US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556508"/>
            <a:ext cx="3505200" cy="3072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3212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 also discovered </a:t>
            </a:r>
            <a:r>
              <a:rPr kumimoji="1" lang="en-US" altLang="ja-JP" dirty="0" smtClean="0">
                <a:hlinkClick r:id="rId5"/>
              </a:rPr>
              <a:t>Brownian motion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5519491" y="6550223"/>
            <a:ext cx="3634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hlinkClick r:id="rId5"/>
              </a:rPr>
              <a:t>http://en.wikipedia.org/wiki/</a:t>
            </a:r>
            <a:r>
              <a:rPr lang="en-US" altLang="ja-JP" sz="1400" dirty="0" smtClean="0">
                <a:hlinkClick r:id="rId5"/>
              </a:rPr>
              <a:t>Brownian_motion</a:t>
            </a:r>
            <a:r>
              <a:rPr lang="en-US" altLang="ja-JP" sz="1400" dirty="0" smtClean="0"/>
              <a:t>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588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2734235" cy="3320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81001"/>
            <a:ext cx="3909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Robert </a:t>
            </a:r>
            <a:r>
              <a:rPr lang="en-US" altLang="ja-JP" sz="1200" dirty="0" err="1" smtClean="0"/>
              <a:t>Remak</a:t>
            </a:r>
            <a:r>
              <a:rPr lang="en-US" altLang="ja-JP" sz="1200" dirty="0" smtClean="0"/>
              <a:t>: </a:t>
            </a:r>
            <a:r>
              <a:rPr lang="en-US" altLang="ja-JP" sz="1200" dirty="0" smtClean="0">
                <a:hlinkClick r:id="rId3"/>
              </a:rPr>
              <a:t>http</a:t>
            </a:r>
            <a:r>
              <a:rPr lang="en-US" altLang="ja-JP" sz="1200" dirty="0">
                <a:hlinkClick r:id="rId3"/>
              </a:rPr>
              <a:t>://en.wikipedia.org/wiki/</a:t>
            </a:r>
            <a:r>
              <a:rPr lang="en-US" altLang="ja-JP" sz="1200" dirty="0" smtClean="0">
                <a:hlinkClick r:id="rId3"/>
              </a:rPr>
              <a:t>Robert_Remak</a:t>
            </a:r>
            <a:r>
              <a:rPr lang="en-US" altLang="ja-JP" sz="1200" dirty="0" smtClean="0"/>
              <a:t> </a:t>
            </a:r>
            <a:endParaRPr lang="ja-JP" alt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3472966" cy="2631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52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1855</a:t>
            </a:r>
            <a:endParaRPr kumimoji="1" lang="ja-JP" alt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76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Robert </a:t>
            </a:r>
            <a:r>
              <a:rPr kumimoji="1" lang="en-US" altLang="ja-JP" sz="2000" dirty="0" err="1" smtClean="0">
                <a:solidFill>
                  <a:srgbClr val="800000"/>
                </a:solidFill>
              </a:rPr>
              <a:t>Remak</a:t>
            </a:r>
            <a:r>
              <a:rPr kumimoji="1" lang="en-US" altLang="ja-JP" sz="2000" dirty="0" smtClean="0">
                <a:solidFill>
                  <a:srgbClr val="800000"/>
                </a:solidFill>
              </a:rPr>
              <a:t> </a:t>
            </a:r>
            <a:r>
              <a:rPr kumimoji="1" lang="en-US" altLang="ja-JP" sz="2400" b="1" dirty="0" smtClean="0"/>
              <a:t>discovers</a:t>
            </a:r>
            <a:r>
              <a:rPr kumimoji="1" lang="en-US" altLang="ja-JP" sz="2000" dirty="0" smtClean="0"/>
              <a:t> cell division and confirms the existence of the plasma membrane. </a:t>
            </a:r>
            <a:r>
              <a:rPr kumimoji="1" lang="en-US" altLang="ja-JP" sz="2000" i="1" dirty="0" smtClean="0"/>
              <a:t>Cells come only from pre-existing cells. 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4329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431"/>
          <a:stretch/>
        </p:blipFill>
        <p:spPr>
          <a:xfrm>
            <a:off x="0" y="990600"/>
            <a:ext cx="9144000" cy="5475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609600"/>
            <a:ext cx="6019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3"/>
          <p:cNvSpPr/>
          <p:nvPr/>
        </p:nvSpPr>
        <p:spPr>
          <a:xfrm>
            <a:off x="26799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Image from </a:t>
            </a:r>
            <a:r>
              <a:rPr lang="en-US" altLang="ja-JP" sz="1400" b="1" dirty="0" smtClean="0"/>
              <a:t>Amoeba Mike’s Blog </a:t>
            </a:r>
            <a:r>
              <a:rPr lang="en-US" altLang="ja-JP" sz="1400" dirty="0" smtClean="0"/>
              <a:t>(go read the original post): </a:t>
            </a:r>
            <a:r>
              <a:rPr lang="en-US" altLang="ja-JP" sz="1400" dirty="0" smtClean="0">
                <a:hlinkClick r:id="rId3"/>
              </a:rPr>
              <a:t>http</a:t>
            </a:r>
            <a:r>
              <a:rPr lang="en-US" altLang="ja-JP" sz="1400" dirty="0">
                <a:hlinkClick r:id="rId3"/>
              </a:rPr>
              <a:t>://amoebamike.wordpress.com/2009/10/06/spontaneous-generation-a-brief-history-of-disproving-</a:t>
            </a:r>
            <a:r>
              <a:rPr lang="en-US" altLang="ja-JP" sz="1400" dirty="0" smtClean="0">
                <a:hlinkClick r:id="rId3"/>
              </a:rPr>
              <a:t>it</a:t>
            </a:r>
            <a:r>
              <a:rPr lang="en-US" altLang="ja-JP" sz="1400" dirty="0" smtClean="0"/>
              <a:t> </a:t>
            </a:r>
            <a:endParaRPr lang="ja-JP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1864</a:t>
            </a:r>
            <a:endParaRPr kumimoji="1" lang="ja-JP" alt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762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Pasteur</a:t>
            </a:r>
            <a:r>
              <a:rPr kumimoji="1" lang="en-US" altLang="ja-JP" sz="2000" dirty="0" smtClean="0"/>
              <a:t> </a:t>
            </a:r>
            <a:r>
              <a:rPr kumimoji="1" lang="en-US" altLang="ja-JP" sz="2400" b="1" dirty="0" smtClean="0"/>
              <a:t>disproves</a:t>
            </a:r>
            <a:r>
              <a:rPr kumimoji="1" lang="en-US" altLang="ja-JP" sz="2000" dirty="0" smtClean="0"/>
              <a:t> the prevailing theory of </a:t>
            </a:r>
            <a:r>
              <a:rPr kumimoji="1" lang="en-US" altLang="ja-JP" sz="2400" b="1" dirty="0" smtClean="0"/>
              <a:t>“spontaneous generation</a:t>
            </a:r>
            <a:r>
              <a:rPr kumimoji="1" lang="en-US" altLang="ja-JP" sz="2400" dirty="0" smtClean="0"/>
              <a:t>” </a:t>
            </a:r>
            <a:r>
              <a:rPr kumimoji="1" lang="en-US" altLang="ja-JP" sz="2000" dirty="0" smtClean="0"/>
              <a:t>with his swan-neck flask experiments. </a:t>
            </a:r>
          </a:p>
          <a:p>
            <a:r>
              <a:rPr kumimoji="1" lang="en-US" altLang="ja-JP" sz="2000" i="1" dirty="0" smtClean="0"/>
              <a:t>Populations need to be seeded by existing populations: cells come only from pre-existing cells. 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3479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9" y="990600"/>
            <a:ext cx="7823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C</a:t>
            </a:r>
          </a:p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E</a:t>
            </a:r>
          </a:p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L</a:t>
            </a:r>
          </a:p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L</a:t>
            </a:r>
          </a:p>
          <a:p>
            <a:r>
              <a:rPr kumimoji="1" lang="en-US" altLang="ja-JP" sz="8000" b="1" dirty="0">
                <a:solidFill>
                  <a:srgbClr val="CCFFCC"/>
                </a:solidFill>
              </a:rPr>
              <a:t>S</a:t>
            </a:r>
            <a:endParaRPr kumimoji="1" lang="ja-JP" altLang="en-US" sz="4000" b="1" dirty="0">
              <a:solidFill>
                <a:srgbClr val="CC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living things are made of</a:t>
            </a:r>
            <a:endParaRPr kumimoji="1" lang="ja-JP" altLang="en-US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273224"/>
            <a:ext cx="868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Longitudinal section of a root tip of Maize (</a:t>
            </a:r>
            <a:r>
              <a:rPr lang="en-US" altLang="ja-JP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Zea</a:t>
            </a:r>
            <a:r>
              <a:rPr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mays)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r"/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Science and Plants for Schools on 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Flickr (CC) 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http://flic.kr/p/</a:t>
            </a: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bNNM6M</a:t>
            </a: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9" y="990600"/>
            <a:ext cx="7823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C</a:t>
            </a:r>
          </a:p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E</a:t>
            </a:r>
          </a:p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L</a:t>
            </a:r>
          </a:p>
          <a:p>
            <a:r>
              <a:rPr kumimoji="1" lang="en-US" altLang="ja-JP" sz="8000" b="1" dirty="0" smtClean="0">
                <a:solidFill>
                  <a:srgbClr val="CCFFCC"/>
                </a:solidFill>
              </a:rPr>
              <a:t>L</a:t>
            </a:r>
          </a:p>
          <a:p>
            <a:r>
              <a:rPr kumimoji="1" lang="en-US" altLang="ja-JP" sz="8000" b="1" dirty="0">
                <a:solidFill>
                  <a:srgbClr val="CCFFCC"/>
                </a:solidFill>
              </a:rPr>
              <a:t>S</a:t>
            </a:r>
            <a:endParaRPr kumimoji="1" lang="ja-JP" altLang="en-US" sz="4000" b="1" dirty="0">
              <a:solidFill>
                <a:srgbClr val="CC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All living things are made of</a:t>
            </a:r>
            <a:endParaRPr kumimoji="1" lang="ja-JP" altLang="en-US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273224"/>
            <a:ext cx="868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Longitudinal section of a root tip of Maize (</a:t>
            </a:r>
            <a:r>
              <a:rPr lang="en-US" altLang="ja-JP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Zea</a:t>
            </a:r>
            <a:r>
              <a:rPr lang="en-US" altLang="ja-JP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mays)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r"/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Science and Plants for Schools on 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Flickr (CC) </a:t>
            </a: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http://flic.kr/p/</a:t>
            </a: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bNNM6M</a:t>
            </a: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6400800" cy="3539430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Unicellular organisms </a:t>
            </a:r>
            <a:r>
              <a:rPr kumimoji="1" lang="en-US" altLang="ja-JP" sz="3200" dirty="0" smtClean="0"/>
              <a:t>are single-celled and can carry out all of the functions of life independently. </a:t>
            </a:r>
          </a:p>
          <a:p>
            <a:endParaRPr kumimoji="1" lang="en-US" altLang="ja-JP" sz="3200" dirty="0"/>
          </a:p>
          <a:p>
            <a:r>
              <a:rPr kumimoji="1" lang="en-US" altLang="ja-JP" sz="3200" b="1" dirty="0" smtClean="0"/>
              <a:t>Multicellular organisms </a:t>
            </a:r>
            <a:r>
              <a:rPr kumimoji="1" lang="en-US" altLang="ja-JP" sz="3200" dirty="0" smtClean="0"/>
              <a:t>have </a:t>
            </a:r>
            <a:r>
              <a:rPr kumimoji="1" lang="en-US" altLang="ja-JP" sz="3200" i="1" dirty="0" smtClean="0"/>
              <a:t>specialized cells </a:t>
            </a:r>
            <a:r>
              <a:rPr kumimoji="1" lang="en-US" altLang="ja-JP" sz="3200" dirty="0" smtClean="0"/>
              <a:t>to carry out specific functions.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69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62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/>
              <a:t>C</a:t>
            </a:r>
          </a:p>
          <a:p>
            <a:r>
              <a:rPr kumimoji="1" lang="en-US" altLang="ja-JP" sz="8000" b="1" dirty="0" smtClean="0"/>
              <a:t>E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/>
              <a:t>S</a:t>
            </a:r>
            <a:endParaRPr kumimoji="1" lang="ja-JP" alt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-10582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5400" dirty="0" smtClean="0"/>
              <a:t>are the smallest </a:t>
            </a:r>
          </a:p>
          <a:p>
            <a:r>
              <a:rPr kumimoji="1" lang="en-US" altLang="ja-JP" sz="5400" dirty="0" smtClean="0"/>
              <a:t>units of </a:t>
            </a:r>
          </a:p>
          <a:p>
            <a:r>
              <a:rPr kumimoji="1" lang="en-US" altLang="ja-JP" sz="5400" dirty="0" smtClean="0"/>
              <a:t>life. </a:t>
            </a:r>
            <a:endParaRPr kumimoji="1" lang="ja-JP" alt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57200" y="60960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2400" i="1" dirty="0" smtClean="0">
                <a:solidFill>
                  <a:schemeClr val="bg1">
                    <a:lumMod val="85000"/>
                  </a:schemeClr>
                </a:solidFill>
              </a:rPr>
              <a:t>Paramecium </a:t>
            </a:r>
            <a:r>
              <a:rPr lang="en-US" altLang="ja-JP" sz="2400" i="1" dirty="0" err="1" smtClean="0">
                <a:solidFill>
                  <a:schemeClr val="bg1">
                    <a:lumMod val="85000"/>
                  </a:schemeClr>
                </a:solidFill>
              </a:rPr>
              <a:t>multimicronucleatum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r"/>
            <a:r>
              <a:rPr lang="en-US" altLang="ja-JP" dirty="0" smtClean="0"/>
              <a:t>by </a:t>
            </a:r>
            <a:r>
              <a:rPr lang="en-US" altLang="ja-JP" dirty="0" err="1" smtClean="0"/>
              <a:t>Proyecto</a:t>
            </a:r>
            <a:r>
              <a:rPr lang="en-US" altLang="ja-JP" dirty="0" smtClean="0"/>
              <a:t> Agua on </a:t>
            </a:r>
            <a:r>
              <a:rPr lang="en-US" altLang="ja-JP" dirty="0"/>
              <a:t>Flickr (CC) </a:t>
            </a:r>
            <a:r>
              <a:rPr lang="en-US" altLang="ja-JP" dirty="0">
                <a:hlinkClick r:id="rId3"/>
              </a:rPr>
              <a:t>http://flic.kr/p/</a:t>
            </a:r>
            <a:r>
              <a:rPr lang="en-US" altLang="ja-JP" dirty="0" smtClean="0">
                <a:hlinkClick r:id="rId3"/>
              </a:rPr>
              <a:t>7W7J3y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36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62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/>
              <a:t>C</a:t>
            </a:r>
          </a:p>
          <a:p>
            <a:r>
              <a:rPr kumimoji="1" lang="en-US" altLang="ja-JP" sz="8000" b="1" dirty="0" smtClean="0"/>
              <a:t>E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/>
              <a:t>S</a:t>
            </a:r>
            <a:endParaRPr kumimoji="1" lang="ja-JP" alt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-10582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5400" dirty="0" smtClean="0"/>
              <a:t>are the smallest </a:t>
            </a:r>
          </a:p>
          <a:p>
            <a:r>
              <a:rPr kumimoji="1" lang="en-US" altLang="ja-JP" sz="5400" dirty="0" smtClean="0"/>
              <a:t>units of </a:t>
            </a:r>
          </a:p>
          <a:p>
            <a:r>
              <a:rPr kumimoji="1" lang="en-US" altLang="ja-JP" sz="5400" dirty="0" smtClean="0"/>
              <a:t>life. </a:t>
            </a:r>
            <a:endParaRPr kumimoji="1" lang="ja-JP" alt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57200" y="60960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2400" i="1" dirty="0" smtClean="0">
                <a:solidFill>
                  <a:schemeClr val="bg1">
                    <a:lumMod val="85000"/>
                  </a:schemeClr>
                </a:solidFill>
              </a:rPr>
              <a:t>Paramecium </a:t>
            </a:r>
            <a:r>
              <a:rPr lang="en-US" altLang="ja-JP" sz="2400" i="1" dirty="0" err="1" smtClean="0">
                <a:solidFill>
                  <a:schemeClr val="bg1">
                    <a:lumMod val="85000"/>
                  </a:schemeClr>
                </a:solidFill>
              </a:rPr>
              <a:t>multimicronucleatum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r"/>
            <a:r>
              <a:rPr lang="en-US" altLang="ja-JP" dirty="0" smtClean="0"/>
              <a:t>by </a:t>
            </a:r>
            <a:r>
              <a:rPr lang="en-US" altLang="ja-JP" dirty="0" err="1" smtClean="0"/>
              <a:t>Proyecto</a:t>
            </a:r>
            <a:r>
              <a:rPr lang="en-US" altLang="ja-JP" dirty="0" smtClean="0"/>
              <a:t> Agua on </a:t>
            </a:r>
            <a:r>
              <a:rPr lang="en-US" altLang="ja-JP" dirty="0"/>
              <a:t>Flickr (CC) </a:t>
            </a:r>
            <a:r>
              <a:rPr lang="en-US" altLang="ja-JP" dirty="0">
                <a:hlinkClick r:id="rId3"/>
              </a:rPr>
              <a:t>http://flic.kr/p/</a:t>
            </a:r>
            <a:r>
              <a:rPr lang="en-US" altLang="ja-JP" dirty="0" smtClean="0">
                <a:hlinkClick r:id="rId3"/>
              </a:rPr>
              <a:t>7W7J3y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557" y="3276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Specialized </a:t>
            </a:r>
          </a:p>
          <a:p>
            <a:pPr algn="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structures within </a:t>
            </a:r>
          </a:p>
          <a:p>
            <a:pPr algn="r"/>
            <a:r>
              <a:rPr kumimoji="1"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cells (organelles) carry out different functions. </a:t>
            </a:r>
          </a:p>
          <a:p>
            <a:pPr algn="r"/>
            <a:r>
              <a:rPr kumimoji="1" lang="en-US" altLang="ja-JP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Organelles cannot survive alone. </a:t>
            </a:r>
            <a:endParaRPr kumimoji="1" lang="ja-JP" alt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438"/>
            <a:ext cx="9163781" cy="68624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304800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 </a:t>
            </a:r>
            <a:endParaRPr kumimoji="1" lang="en-US" altLang="ja-JP" sz="5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-US" altLang="ja-JP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</a:t>
            </a:r>
          </a:p>
          <a:p>
            <a:r>
              <a:rPr kumimoji="1" lang="en-US" altLang="ja-JP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</a:p>
          <a:p>
            <a:r>
              <a:rPr kumimoji="1" lang="en-US" altLang="ja-JP" sz="5400" b="1" dirty="0" smtClean="0"/>
              <a:t>existing</a:t>
            </a:r>
            <a:r>
              <a:rPr kumimoji="1" lang="en-US" altLang="ja-JP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kumimoji="1" lang="en-US" altLang="ja-JP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r>
              <a:rPr kumimoji="1"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kumimoji="1" lang="ja-JP" alt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86" y="6488668"/>
            <a:ext cx="9157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4-cell stage of a sea </a:t>
            </a:r>
            <a:r>
              <a:rPr lang="en-US" altLang="ja-JP" dirty="0" smtClean="0"/>
              <a:t>biscuit by Bruno </a:t>
            </a:r>
            <a:r>
              <a:rPr lang="en-US" altLang="ja-JP" dirty="0" err="1" smtClean="0"/>
              <a:t>Vellutini</a:t>
            </a:r>
            <a:r>
              <a:rPr lang="en-US" altLang="ja-JP" dirty="0" smtClean="0"/>
              <a:t> </a:t>
            </a:r>
            <a:r>
              <a:rPr lang="en-US" altLang="ja-JP" dirty="0"/>
              <a:t>on Flickr (CC</a:t>
            </a:r>
            <a:r>
              <a:rPr lang="en-US" altLang="ja-JP" dirty="0" smtClean="0"/>
              <a:t>)  </a:t>
            </a:r>
            <a:r>
              <a:rPr lang="en-US" altLang="ja-JP" dirty="0">
                <a:hlinkClick r:id="rId3"/>
              </a:rPr>
              <a:t>http://flic.kr/p/</a:t>
            </a:r>
            <a:r>
              <a:rPr lang="en-US" altLang="ja-JP" dirty="0" smtClean="0">
                <a:hlinkClick r:id="rId3"/>
              </a:rPr>
              <a:t>daWnnS</a:t>
            </a:r>
            <a:r>
              <a:rPr lang="en-US" altLang="ja-JP" dirty="0" smtClean="0"/>
              <a:t>   </a:t>
            </a:r>
            <a:endParaRPr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/>
              <a:t>C</a:t>
            </a:r>
          </a:p>
          <a:p>
            <a:r>
              <a:rPr kumimoji="1" lang="en-US" altLang="ja-JP" sz="8000" b="1" dirty="0" smtClean="0"/>
              <a:t>E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331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438"/>
            <a:ext cx="9163781" cy="68624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304800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 </a:t>
            </a:r>
            <a:endParaRPr kumimoji="1" lang="en-US" altLang="ja-JP" sz="5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-US" altLang="ja-JP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</a:t>
            </a:r>
          </a:p>
          <a:p>
            <a:r>
              <a:rPr kumimoji="1" lang="en-US" altLang="ja-JP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</a:p>
          <a:p>
            <a:r>
              <a:rPr kumimoji="1" lang="en-US" altLang="ja-JP" sz="5400" b="1" dirty="0" smtClean="0"/>
              <a:t>existing</a:t>
            </a:r>
            <a:r>
              <a:rPr kumimoji="1" lang="en-US" altLang="ja-JP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kumimoji="1" lang="en-US" altLang="ja-JP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r>
              <a:rPr kumimoji="1" lang="en-US" altLang="ja-JP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kumimoji="1" lang="ja-JP" alt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0"/>
            <a:ext cx="3657600" cy="7109637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/>
              <a:t>Cells multiply through division</a:t>
            </a:r>
            <a:r>
              <a:rPr kumimoji="1" lang="en-US" altLang="ja-JP" sz="2400" dirty="0" smtClean="0"/>
              <a:t>.</a:t>
            </a:r>
          </a:p>
          <a:p>
            <a:pPr algn="r"/>
            <a:endParaRPr kumimoji="1" lang="en-US" altLang="ja-JP" sz="2400" dirty="0"/>
          </a:p>
          <a:p>
            <a:pPr algn="r"/>
            <a:r>
              <a:rPr kumimoji="1" lang="en-US" altLang="ja-JP" sz="2400" dirty="0" smtClean="0"/>
              <a:t>All life </a:t>
            </a:r>
            <a:r>
              <a:rPr kumimoji="1" lang="en-US" altLang="ja-JP" sz="2400" b="1" dirty="0" smtClean="0"/>
              <a:t>evolved</a:t>
            </a:r>
            <a:r>
              <a:rPr kumimoji="1" lang="en-US" altLang="ja-JP" sz="2400" dirty="0" smtClean="0"/>
              <a:t> from simpler ancestors.  </a:t>
            </a:r>
          </a:p>
          <a:p>
            <a:pPr algn="r"/>
            <a:endParaRPr kumimoji="1" lang="en-US" altLang="ja-JP" sz="2400" dirty="0" smtClean="0"/>
          </a:p>
          <a:p>
            <a:pPr algn="r"/>
            <a:r>
              <a:rPr kumimoji="1" lang="en-US" altLang="ja-JP" sz="2400" b="1" dirty="0" smtClean="0"/>
              <a:t>Mitosis </a:t>
            </a:r>
            <a:r>
              <a:rPr kumimoji="1" lang="en-US" altLang="ja-JP" sz="2400" dirty="0" smtClean="0"/>
              <a:t>results in genetically identical diploid daughter cells. </a:t>
            </a:r>
          </a:p>
          <a:p>
            <a:pPr algn="r"/>
            <a:endParaRPr kumimoji="1" lang="en-US" altLang="ja-JP" sz="2400" b="1" dirty="0" smtClean="0"/>
          </a:p>
          <a:p>
            <a:pPr algn="r"/>
            <a:r>
              <a:rPr kumimoji="1" lang="en-US" altLang="ja-JP" sz="2400" b="1" dirty="0" smtClean="0"/>
              <a:t>Meiosis</a:t>
            </a:r>
            <a:r>
              <a:rPr kumimoji="1" lang="en-US" altLang="ja-JP" sz="2400" dirty="0" smtClean="0"/>
              <a:t> generates haploid gametes (sex cells).</a:t>
            </a:r>
          </a:p>
          <a:p>
            <a:pPr algn="r"/>
            <a:endParaRPr kumimoji="1" lang="en-US" altLang="ja-JP" sz="2400" dirty="0"/>
          </a:p>
          <a:p>
            <a:pPr algn="r"/>
            <a:r>
              <a:rPr kumimoji="1" lang="en-US" altLang="ja-JP" sz="2400" dirty="0" smtClean="0"/>
              <a:t>Pasteur disproved the theory of spontaneous generation with his experiments.</a:t>
            </a:r>
          </a:p>
          <a:p>
            <a:pPr algn="r"/>
            <a:endParaRPr kumimoji="1" lang="en-US" altLang="ja-JP" sz="2400" dirty="0" smtClean="0"/>
          </a:p>
          <a:p>
            <a:pPr algn="r"/>
            <a:r>
              <a:rPr kumimoji="1" lang="en-US" altLang="ja-JP" sz="2400" dirty="0" smtClean="0"/>
              <a:t>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186" y="6488668"/>
            <a:ext cx="9157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4-cell stage of a sea </a:t>
            </a:r>
            <a:r>
              <a:rPr lang="en-US" altLang="ja-JP" dirty="0" smtClean="0"/>
              <a:t>biscuit by Bruno </a:t>
            </a:r>
            <a:r>
              <a:rPr lang="en-US" altLang="ja-JP" dirty="0" err="1" smtClean="0"/>
              <a:t>Vellutini</a:t>
            </a:r>
            <a:r>
              <a:rPr lang="en-US" altLang="ja-JP" dirty="0" smtClean="0"/>
              <a:t> </a:t>
            </a:r>
            <a:r>
              <a:rPr lang="en-US" altLang="ja-JP" dirty="0"/>
              <a:t>on Flickr (CC</a:t>
            </a:r>
            <a:r>
              <a:rPr lang="en-US" altLang="ja-JP" dirty="0" smtClean="0"/>
              <a:t>)  </a:t>
            </a:r>
            <a:r>
              <a:rPr lang="en-US" altLang="ja-JP" dirty="0">
                <a:hlinkClick r:id="rId3"/>
              </a:rPr>
              <a:t>http://flic.kr/p/</a:t>
            </a:r>
            <a:r>
              <a:rPr lang="en-US" altLang="ja-JP" dirty="0" smtClean="0">
                <a:hlinkClick r:id="rId3"/>
              </a:rPr>
              <a:t>daWnnS</a:t>
            </a:r>
            <a:r>
              <a:rPr lang="en-US" altLang="ja-JP" dirty="0" smtClean="0"/>
              <a:t>   </a:t>
            </a:r>
            <a:endParaRPr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91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/>
              <a:t>C</a:t>
            </a:r>
          </a:p>
          <a:p>
            <a:r>
              <a:rPr kumimoji="1" lang="en-US" altLang="ja-JP" sz="8000" b="1" dirty="0" smtClean="0"/>
              <a:t>E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 smtClean="0"/>
              <a:t>L</a:t>
            </a:r>
          </a:p>
          <a:p>
            <a:r>
              <a:rPr kumimoji="1" lang="en-US" altLang="ja-JP" sz="8000" b="1" dirty="0"/>
              <a:t>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615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70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-1"/>
            <a:ext cx="5154944" cy="6873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" y="1143001"/>
            <a:ext cx="2146478" cy="380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Hooke’s </a:t>
            </a:r>
            <a:r>
              <a:rPr lang="en-US" altLang="ja-JP" dirty="0" err="1" smtClean="0"/>
              <a:t>Micrographia</a:t>
            </a:r>
            <a:r>
              <a:rPr lang="en-US" altLang="ja-JP" dirty="0" smtClean="0"/>
              <a:t> in full!         </a:t>
            </a:r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://lhldigital.lindahall.org/cdm/ref/collection/nat_hist/id/</a:t>
            </a:r>
            <a:r>
              <a:rPr lang="en-US" altLang="ja-JP" dirty="0" smtClean="0">
                <a:hlinkClick r:id="rId4"/>
              </a:rPr>
              <a:t>0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1665</a:t>
            </a:r>
            <a:endParaRPr kumimoji="1" lang="ja-JP" alt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762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Hooke</a:t>
            </a:r>
            <a:r>
              <a:rPr kumimoji="1" lang="en-US" altLang="ja-JP" sz="2000" dirty="0" smtClean="0"/>
              <a:t> </a:t>
            </a:r>
            <a:r>
              <a:rPr kumimoji="1" lang="en-US" altLang="ja-JP" sz="2400" b="1" dirty="0" smtClean="0"/>
              <a:t>names “cells” </a:t>
            </a:r>
            <a:r>
              <a:rPr kumimoji="1" lang="en-US" altLang="ja-JP" sz="2000" dirty="0" smtClean="0"/>
              <a:t>in his book</a:t>
            </a:r>
          </a:p>
          <a:p>
            <a:r>
              <a:rPr kumimoji="1" lang="en-US" altLang="ja-JP" sz="2000" dirty="0" smtClean="0"/>
              <a:t>“</a:t>
            </a:r>
            <a:r>
              <a:rPr kumimoji="1" lang="en-US" altLang="ja-JP" sz="2000" i="1" dirty="0" err="1" smtClean="0"/>
              <a:t>Micrographia</a:t>
            </a:r>
            <a:r>
              <a:rPr kumimoji="1" lang="en-US" altLang="ja-JP" sz="2000" dirty="0" smtClean="0"/>
              <a:t>” after observing </a:t>
            </a:r>
          </a:p>
          <a:p>
            <a:r>
              <a:rPr kumimoji="1" lang="en-US" altLang="ja-JP" sz="2000" dirty="0" smtClean="0"/>
              <a:t>cork under a </a:t>
            </a:r>
            <a:r>
              <a:rPr kumimoji="1" lang="en-US" altLang="ja-JP" sz="2000" dirty="0" err="1" smtClean="0"/>
              <a:t>lense</a:t>
            </a:r>
            <a:r>
              <a:rPr kumimoji="1" lang="en-US" altLang="ja-JP" sz="2000" dirty="0" smtClean="0"/>
              <a:t>. </a:t>
            </a:r>
            <a:endParaRPr kumimoji="1" lang="en-US" altLang="ja-JP" dirty="0" smtClean="0"/>
          </a:p>
        </p:txBody>
      </p:sp>
      <p:sp>
        <p:nvSpPr>
          <p:cNvPr id="7" name="Rectangle 6"/>
          <p:cNvSpPr/>
          <p:nvPr/>
        </p:nvSpPr>
        <p:spPr>
          <a:xfrm rot="5400000">
            <a:off x="991224" y="3201025"/>
            <a:ext cx="419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4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living things are made of cells. </a:t>
            </a:r>
            <a:endParaRPr kumimoji="1" lang="ja-JP" altLang="en-US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576</Words>
  <Application>Microsoft Macintosh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Universtiy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Meryl Probst</dc:creator>
  <cp:lastModifiedBy>Meryl Probst</cp:lastModifiedBy>
  <cp:revision>1</cp:revision>
  <dcterms:created xsi:type="dcterms:W3CDTF">2014-09-29T02:29:36Z</dcterms:created>
  <dcterms:modified xsi:type="dcterms:W3CDTF">2014-09-29T02:31:25Z</dcterms:modified>
</cp:coreProperties>
</file>